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5"/>
  </p:notesMasterIdLst>
  <p:sldIdLst>
    <p:sldId id="277" r:id="rId2"/>
    <p:sldId id="274" r:id="rId3"/>
    <p:sldId id="275" r:id="rId4"/>
    <p:sldId id="289" r:id="rId5"/>
    <p:sldId id="279" r:id="rId6"/>
    <p:sldId id="281" r:id="rId7"/>
    <p:sldId id="290" r:id="rId8"/>
    <p:sldId id="282" r:id="rId9"/>
    <p:sldId id="288" r:id="rId10"/>
    <p:sldId id="291" r:id="rId11"/>
    <p:sldId id="292" r:id="rId12"/>
    <p:sldId id="283" r:id="rId13"/>
    <p:sldId id="284" r:id="rId14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rio Pata" initials="MP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34343"/>
    <a:srgbClr val="7C7193"/>
    <a:srgbClr val="432B3E"/>
    <a:srgbClr val="976A98"/>
    <a:srgbClr val="D52B1C"/>
    <a:srgbClr val="A31944"/>
    <a:srgbClr val="638CA4"/>
    <a:srgbClr val="14467B"/>
    <a:srgbClr val="E12E30"/>
    <a:srgbClr val="0099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449"/>
    <p:restoredTop sz="94490"/>
  </p:normalViewPr>
  <p:slideViewPr>
    <p:cSldViewPr snapToGrid="0" snapToObjects="1">
      <p:cViewPr varScale="1">
        <p:scale>
          <a:sx n="125" d="100"/>
          <a:sy n="125" d="100"/>
        </p:scale>
        <p:origin x="440" y="17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04EBA3-3934-524E-8A73-AFE6F14643AF}" type="datetimeFigureOut">
              <a:rPr lang="it-IT" smtClean="0"/>
              <a:t>09/12/22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E49C6E-BA8E-8143-B34B-86127B909F6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054365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E49C6E-BA8E-8143-B34B-86127B909F66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495176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titol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tangolo 13">
            <a:extLst>
              <a:ext uri="{FF2B5EF4-FFF2-40B4-BE49-F238E27FC236}">
                <a16:creationId xmlns:a16="http://schemas.microsoft.com/office/drawing/2014/main" id="{2BD009E0-D265-0B4B-8FCA-D4EF994EB27B}"/>
              </a:ext>
            </a:extLst>
          </p:cNvPr>
          <p:cNvSpPr/>
          <p:nvPr userDrawn="1"/>
        </p:nvSpPr>
        <p:spPr>
          <a:xfrm>
            <a:off x="2495708" y="4313027"/>
            <a:ext cx="41525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900" dirty="0">
                <a:latin typeface="+mj-lt"/>
                <a:ea typeface="Cambria" panose="02040503050406030204" pitchFamily="18" charset="0"/>
                <a:cs typeface="Calibri" panose="020F0502020204030204" pitchFamily="34" charset="0"/>
              </a:rPr>
              <a:t>Un servizio di aggiornamento scientifico</a:t>
            </a:r>
            <a:br>
              <a:rPr lang="it-IT" sz="900" dirty="0">
                <a:latin typeface="+mj-lt"/>
                <a:ea typeface="Cambria" panose="02040503050406030204" pitchFamily="18" charset="0"/>
                <a:cs typeface="Calibri" panose="020F0502020204030204" pitchFamily="34" charset="0"/>
              </a:rPr>
            </a:br>
            <a:r>
              <a:rPr lang="it-IT" sz="900" dirty="0">
                <a:latin typeface="+mj-lt"/>
                <a:ea typeface="Cambria" panose="02040503050406030204" pitchFamily="18" charset="0"/>
                <a:cs typeface="Calibri" panose="020F0502020204030204" pitchFamily="34" charset="0"/>
              </a:rPr>
              <a:t>realizzato con un contributo educazionale non condizionante di</a:t>
            </a:r>
            <a:endParaRPr lang="it-IT" sz="900" dirty="0">
              <a:effectLst/>
              <a:latin typeface="+mj-lt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3DE552B8-F3E9-1743-83FF-793FFE19D42B}"/>
              </a:ext>
            </a:extLst>
          </p:cNvPr>
          <p:cNvSpPr/>
          <p:nvPr userDrawn="1"/>
        </p:nvSpPr>
        <p:spPr>
          <a:xfrm>
            <a:off x="0" y="4257825"/>
            <a:ext cx="9144000" cy="54333"/>
          </a:xfrm>
          <a:prstGeom prst="rect">
            <a:avLst/>
          </a:prstGeom>
          <a:solidFill>
            <a:srgbClr val="976A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50BCE9BA-35DF-95FE-AB57-7D27306C53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9206" t="18880" r="6580" b="17314"/>
          <a:stretch/>
        </p:blipFill>
        <p:spPr>
          <a:xfrm>
            <a:off x="3918941" y="4630989"/>
            <a:ext cx="1306119" cy="396968"/>
          </a:xfrm>
          <a:prstGeom prst="rect">
            <a:avLst/>
          </a:prstGeom>
        </p:spPr>
      </p:pic>
      <p:sp>
        <p:nvSpPr>
          <p:cNvPr id="12" name="Rettangolo 11">
            <a:extLst>
              <a:ext uri="{FF2B5EF4-FFF2-40B4-BE49-F238E27FC236}">
                <a16:creationId xmlns:a16="http://schemas.microsoft.com/office/drawing/2014/main" id="{68B635E8-5CC7-8D41-ADD5-A895ECB7744D}"/>
              </a:ext>
            </a:extLst>
          </p:cNvPr>
          <p:cNvSpPr/>
          <p:nvPr userDrawn="1"/>
        </p:nvSpPr>
        <p:spPr>
          <a:xfrm>
            <a:off x="938026" y="1192696"/>
            <a:ext cx="979721" cy="248479"/>
          </a:xfrm>
          <a:prstGeom prst="rect">
            <a:avLst/>
          </a:prstGeom>
          <a:solidFill>
            <a:srgbClr val="976A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" name="Immagine 2" descr="Immagine che contiene testo&#10;&#10;Descrizione generata automaticamente">
            <a:extLst>
              <a:ext uri="{FF2B5EF4-FFF2-40B4-BE49-F238E27FC236}">
                <a16:creationId xmlns:a16="http://schemas.microsoft.com/office/drawing/2014/main" id="{B0224E9A-D2AE-8889-9BF6-BCD012EDA61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53094" cy="1802015"/>
          </a:xfrm>
          <a:prstGeom prst="rect">
            <a:avLst/>
          </a:prstGeom>
        </p:spPr>
      </p:pic>
      <p:sp>
        <p:nvSpPr>
          <p:cNvPr id="4" name="Triangolo 3">
            <a:extLst>
              <a:ext uri="{FF2B5EF4-FFF2-40B4-BE49-F238E27FC236}">
                <a16:creationId xmlns:a16="http://schemas.microsoft.com/office/drawing/2014/main" id="{A509DD4A-9B79-F6FE-71DC-295AB08C0E96}"/>
              </a:ext>
            </a:extLst>
          </p:cNvPr>
          <p:cNvSpPr/>
          <p:nvPr userDrawn="1"/>
        </p:nvSpPr>
        <p:spPr>
          <a:xfrm>
            <a:off x="4269850" y="1616916"/>
            <a:ext cx="604300" cy="185534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FBB7CCB5-3A9D-4DD3-6649-2F107215EE9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825170" y="1868367"/>
            <a:ext cx="1493660" cy="281317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48B5DF65-C015-0CEE-5898-4B57AA1F4CB5}"/>
              </a:ext>
            </a:extLst>
          </p:cNvPr>
          <p:cNvSpPr txBox="1"/>
          <p:nvPr userDrawn="1"/>
        </p:nvSpPr>
        <p:spPr>
          <a:xfrm>
            <a:off x="1085316" y="2571750"/>
            <a:ext cx="6973368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600" b="1" dirty="0">
                <a:solidFill>
                  <a:srgbClr val="976A98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DAL SAN ANTONIO BREAST CANCER SYMPOSIUM 2022</a:t>
            </a:r>
            <a:endParaRPr lang="it-IT" sz="1600" dirty="0">
              <a:solidFill>
                <a:srgbClr val="976A98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it-IT" sz="1800" b="1" dirty="0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it-IT" sz="16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it-IT" sz="4000" b="1" dirty="0">
                <a:solidFill>
                  <a:srgbClr val="7C7193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Focus sulle novità per i CDK4/6i</a:t>
            </a:r>
            <a:endParaRPr lang="it-IT" sz="4000" dirty="0">
              <a:solidFill>
                <a:srgbClr val="7C7193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a titol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359" y="2595892"/>
            <a:ext cx="7796720" cy="401934"/>
          </a:xfrm>
        </p:spPr>
        <p:txBody>
          <a:bodyPr>
            <a:noAutofit/>
          </a:bodyPr>
          <a:lstStyle>
            <a:lvl1pPr marL="0" indent="0" algn="ctr">
              <a:buNone/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D5029C74-8FA8-8645-B96F-3E4AABC53F53}"/>
              </a:ext>
            </a:extLst>
          </p:cNvPr>
          <p:cNvSpPr/>
          <p:nvPr userDrawn="1"/>
        </p:nvSpPr>
        <p:spPr>
          <a:xfrm>
            <a:off x="-9427" y="4922524"/>
            <a:ext cx="9180000" cy="252000"/>
          </a:xfrm>
          <a:prstGeom prst="rect">
            <a:avLst/>
          </a:prstGeom>
          <a:solidFill>
            <a:srgbClr val="976A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070EBCEE-B5E3-4644-960A-A6AC416C6D5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5183" y="4956790"/>
            <a:ext cx="831424" cy="144000"/>
          </a:xfrm>
          <a:prstGeom prst="rect">
            <a:avLst/>
          </a:prstGeom>
        </p:spPr>
      </p:pic>
      <p:sp>
        <p:nvSpPr>
          <p:cNvPr id="11" name="Rettangolo 10">
            <a:extLst>
              <a:ext uri="{FF2B5EF4-FFF2-40B4-BE49-F238E27FC236}">
                <a16:creationId xmlns:a16="http://schemas.microsoft.com/office/drawing/2014/main" id="{F1E87B41-3501-1743-BD32-D43DE7453B3B}"/>
              </a:ext>
            </a:extLst>
          </p:cNvPr>
          <p:cNvSpPr/>
          <p:nvPr userDrawn="1"/>
        </p:nvSpPr>
        <p:spPr>
          <a:xfrm>
            <a:off x="3554519" y="4930799"/>
            <a:ext cx="103633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938" indent="0" algn="r">
              <a:tabLst/>
            </a:pPr>
            <a:r>
              <a:rPr lang="it-IT" sz="800" dirty="0">
                <a:solidFill>
                  <a:schemeClr val="bg1"/>
                </a:solidFill>
              </a:rPr>
              <a:t>Powered by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B4A0DBD3-2D76-61A3-83C2-802067C3521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3744568" y="272398"/>
            <a:ext cx="1654865" cy="311678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746797D3-B613-8A97-22B1-00D525CA57D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b="86286"/>
          <a:stretch/>
        </p:blipFill>
        <p:spPr>
          <a:xfrm>
            <a:off x="-85481" y="-33115"/>
            <a:ext cx="9314963" cy="252001"/>
          </a:xfrm>
          <a:prstGeom prst="rect">
            <a:avLst/>
          </a:prstGeom>
        </p:spPr>
      </p:pic>
      <p:pic>
        <p:nvPicPr>
          <p:cNvPr id="8" name="Immagine 7" descr="Immagine che contiene fiore, pianta, grafica vettoriale&#10;&#10;Descrizione generata automaticamente">
            <a:extLst>
              <a:ext uri="{FF2B5EF4-FFF2-40B4-BE49-F238E27FC236}">
                <a16:creationId xmlns:a16="http://schemas.microsoft.com/office/drawing/2014/main" id="{7254C90C-CA36-F7E4-182C-CE801946A69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13220"/>
          <a:stretch/>
        </p:blipFill>
        <p:spPr>
          <a:xfrm>
            <a:off x="4063116" y="551929"/>
            <a:ext cx="1017768" cy="827376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403EC062-5CE1-0196-FD98-68A77F4D0622}"/>
              </a:ext>
            </a:extLst>
          </p:cNvPr>
          <p:cNvSpPr txBox="1"/>
          <p:nvPr userDrawn="1"/>
        </p:nvSpPr>
        <p:spPr>
          <a:xfrm>
            <a:off x="1891584" y="1685247"/>
            <a:ext cx="5360833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1" noProof="0" dirty="0">
                <a:solidFill>
                  <a:srgbClr val="976A98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Dal San Antonio Breast Cancer Symposium 2022 </a:t>
            </a:r>
            <a:r>
              <a:rPr lang="it-IT" sz="900" b="1" dirty="0">
                <a:solidFill>
                  <a:srgbClr val="976A98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| </a:t>
            </a:r>
            <a:r>
              <a:rPr lang="it-IT" sz="900" b="1" dirty="0">
                <a:solidFill>
                  <a:srgbClr val="7C7193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Focus sulle novità per i CDK4/6i</a:t>
            </a:r>
          </a:p>
        </p:txBody>
      </p:sp>
    </p:spTree>
    <p:extLst>
      <p:ext uri="{BB962C8B-B14F-4D97-AF65-F5344CB8AC3E}">
        <p14:creationId xmlns:p14="http://schemas.microsoft.com/office/powerpoint/2010/main" val="11109405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Mess-chi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BA2203DD-56AB-F3DA-AFDB-64BB95FAE8F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86286"/>
          <a:stretch/>
        </p:blipFill>
        <p:spPr>
          <a:xfrm>
            <a:off x="-85481" y="4891499"/>
            <a:ext cx="9314963" cy="252001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69218"/>
            <a:ext cx="7886700" cy="3263505"/>
          </a:xfrm>
        </p:spPr>
        <p:txBody>
          <a:bodyPr/>
          <a:lstStyle>
            <a:lvl1pPr>
              <a:buClr>
                <a:srgbClr val="A31944"/>
              </a:buCl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buClr>
                <a:srgbClr val="A31944"/>
              </a:buClr>
              <a:defRPr sz="17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buClr>
                <a:srgbClr val="A31944"/>
              </a:buClr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buClr>
                <a:srgbClr val="A31944"/>
              </a:buClr>
              <a:defRPr sz="1100">
                <a:latin typeface="Calibri" panose="020F0502020204030204" pitchFamily="34" charset="0"/>
                <a:cs typeface="Calibri" panose="020F0502020204030204" pitchFamily="34" charset="0"/>
              </a:defRPr>
            </a:lvl4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</a:t>
            </a:r>
            <a:r>
              <a:rPr lang="it-IT" dirty="0" err="1"/>
              <a:t>livell</a:t>
            </a:r>
            <a:endParaRPr lang="it-IT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it-IT" dirty="0"/>
              <a:t>Fare clic per modificare lo stile del titolo dello schema</a:t>
            </a:r>
            <a:endParaRPr lang="en-US" dirty="0"/>
          </a:p>
        </p:txBody>
      </p:sp>
      <p:pic>
        <p:nvPicPr>
          <p:cNvPr id="22" name="Immagine 21">
            <a:extLst>
              <a:ext uri="{FF2B5EF4-FFF2-40B4-BE49-F238E27FC236}">
                <a16:creationId xmlns:a16="http://schemas.microsoft.com/office/drawing/2014/main" id="{A25DD1E9-603A-F244-BDF0-DB9FE56531D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5183" y="4956790"/>
            <a:ext cx="831424" cy="144000"/>
          </a:xfrm>
          <a:prstGeom prst="rect">
            <a:avLst/>
          </a:prstGeom>
        </p:spPr>
      </p:pic>
      <p:sp>
        <p:nvSpPr>
          <p:cNvPr id="23" name="Rettangolo 22">
            <a:extLst>
              <a:ext uri="{FF2B5EF4-FFF2-40B4-BE49-F238E27FC236}">
                <a16:creationId xmlns:a16="http://schemas.microsoft.com/office/drawing/2014/main" id="{2305A19E-AB4B-374B-B09E-7E1FD05D3999}"/>
              </a:ext>
            </a:extLst>
          </p:cNvPr>
          <p:cNvSpPr/>
          <p:nvPr userDrawn="1"/>
        </p:nvSpPr>
        <p:spPr>
          <a:xfrm>
            <a:off x="3554519" y="4930799"/>
            <a:ext cx="103633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938" indent="0" algn="r">
              <a:tabLst/>
            </a:pPr>
            <a:r>
              <a:rPr lang="it-IT" sz="800" dirty="0">
                <a:solidFill>
                  <a:schemeClr val="bg1"/>
                </a:solidFill>
              </a:rPr>
              <a:t>Powered by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6DC40AC1-91AF-6A7D-E7F3-A4E1AB79A8E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57478" y="55436"/>
            <a:ext cx="897344" cy="176401"/>
          </a:xfrm>
          <a:prstGeom prst="rect">
            <a:avLst/>
          </a:prstGeom>
        </p:spPr>
      </p:pic>
      <p:pic>
        <p:nvPicPr>
          <p:cNvPr id="4" name="Immagine 3" descr="Immagine che contiene fiore, pianta, grafica vettoriale&#10;&#10;Descrizione generata automaticamente">
            <a:extLst>
              <a:ext uri="{FF2B5EF4-FFF2-40B4-BE49-F238E27FC236}">
                <a16:creationId xmlns:a16="http://schemas.microsoft.com/office/drawing/2014/main" id="{99A41C38-E876-C46C-B55A-16689BC857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13220"/>
          <a:stretch/>
        </p:blipFill>
        <p:spPr>
          <a:xfrm rot="10627745">
            <a:off x="12372" y="15383"/>
            <a:ext cx="627021" cy="509725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61F21CBE-99FC-0708-7EEA-2CE94F5A9FBA}"/>
              </a:ext>
            </a:extLst>
          </p:cNvPr>
          <p:cNvSpPr txBox="1"/>
          <p:nvPr userDrawn="1"/>
        </p:nvSpPr>
        <p:spPr>
          <a:xfrm>
            <a:off x="3154517" y="34334"/>
            <a:ext cx="5360833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1" noProof="0" dirty="0">
                <a:solidFill>
                  <a:srgbClr val="976A98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Dal San Antonio Breast Cancer Symposium 2022 </a:t>
            </a:r>
            <a:r>
              <a:rPr lang="it-IT" sz="900" b="1" dirty="0">
                <a:solidFill>
                  <a:srgbClr val="976A98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| </a:t>
            </a:r>
            <a:r>
              <a:rPr lang="it-IT" sz="900" b="1" dirty="0">
                <a:solidFill>
                  <a:srgbClr val="7C7193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Focus sulle novità per i CDK4/6i</a:t>
            </a:r>
          </a:p>
        </p:txBody>
      </p:sp>
    </p:spTree>
    <p:extLst>
      <p:ext uri="{BB962C8B-B14F-4D97-AF65-F5344CB8AC3E}">
        <p14:creationId xmlns:p14="http://schemas.microsoft.com/office/powerpoint/2010/main" val="2872898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ackground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BA2203DD-56AB-F3DA-AFDB-64BB95FAE8F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86286"/>
          <a:stretch/>
        </p:blipFill>
        <p:spPr>
          <a:xfrm>
            <a:off x="-85481" y="4891499"/>
            <a:ext cx="9314963" cy="252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it-IT" dirty="0"/>
              <a:t>Fare clic per modificare lo stile del titolo dello schema</a:t>
            </a:r>
            <a:endParaRPr lang="en-US" dirty="0"/>
          </a:p>
        </p:txBody>
      </p:sp>
      <p:pic>
        <p:nvPicPr>
          <p:cNvPr id="22" name="Immagine 21">
            <a:extLst>
              <a:ext uri="{FF2B5EF4-FFF2-40B4-BE49-F238E27FC236}">
                <a16:creationId xmlns:a16="http://schemas.microsoft.com/office/drawing/2014/main" id="{A25DD1E9-603A-F244-BDF0-DB9FE56531D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5183" y="4956790"/>
            <a:ext cx="831424" cy="144000"/>
          </a:xfrm>
          <a:prstGeom prst="rect">
            <a:avLst/>
          </a:prstGeom>
        </p:spPr>
      </p:pic>
      <p:sp>
        <p:nvSpPr>
          <p:cNvPr id="23" name="Rettangolo 22">
            <a:extLst>
              <a:ext uri="{FF2B5EF4-FFF2-40B4-BE49-F238E27FC236}">
                <a16:creationId xmlns:a16="http://schemas.microsoft.com/office/drawing/2014/main" id="{2305A19E-AB4B-374B-B09E-7E1FD05D3999}"/>
              </a:ext>
            </a:extLst>
          </p:cNvPr>
          <p:cNvSpPr/>
          <p:nvPr userDrawn="1"/>
        </p:nvSpPr>
        <p:spPr>
          <a:xfrm>
            <a:off x="3554519" y="4930799"/>
            <a:ext cx="103633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938" indent="0" algn="r">
              <a:tabLst/>
            </a:pPr>
            <a:r>
              <a:rPr lang="it-IT" sz="800" dirty="0">
                <a:solidFill>
                  <a:schemeClr val="bg1"/>
                </a:solidFill>
              </a:rPr>
              <a:t>Powered by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6DC40AC1-91AF-6A7D-E7F3-A4E1AB79A8E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57478" y="55436"/>
            <a:ext cx="897344" cy="176401"/>
          </a:xfrm>
          <a:prstGeom prst="rect">
            <a:avLst/>
          </a:prstGeom>
        </p:spPr>
      </p:pic>
      <p:pic>
        <p:nvPicPr>
          <p:cNvPr id="4" name="Immagine 3" descr="Immagine che contiene fiore, pianta, grafica vettoriale&#10;&#10;Descrizione generata automaticamente">
            <a:extLst>
              <a:ext uri="{FF2B5EF4-FFF2-40B4-BE49-F238E27FC236}">
                <a16:creationId xmlns:a16="http://schemas.microsoft.com/office/drawing/2014/main" id="{99A41C38-E876-C46C-B55A-16689BC857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13220"/>
          <a:stretch/>
        </p:blipFill>
        <p:spPr>
          <a:xfrm rot="10627745">
            <a:off x="12372" y="15383"/>
            <a:ext cx="627021" cy="509725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61F21CBE-99FC-0708-7EEA-2CE94F5A9FBA}"/>
              </a:ext>
            </a:extLst>
          </p:cNvPr>
          <p:cNvSpPr txBox="1"/>
          <p:nvPr userDrawn="1"/>
        </p:nvSpPr>
        <p:spPr>
          <a:xfrm>
            <a:off x="3154517" y="34334"/>
            <a:ext cx="5360833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1" noProof="0" dirty="0">
                <a:solidFill>
                  <a:srgbClr val="976A98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Dal San Antonio Breast Cancer Symposium 2022 </a:t>
            </a:r>
            <a:r>
              <a:rPr lang="it-IT" sz="900" b="1" dirty="0">
                <a:solidFill>
                  <a:srgbClr val="976A98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| </a:t>
            </a:r>
            <a:r>
              <a:rPr lang="it-IT" sz="900" b="1" dirty="0">
                <a:solidFill>
                  <a:srgbClr val="7C7193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Focus sulle novità per i CDK4/6i</a:t>
            </a:r>
            <a:endParaRPr lang="it-IT" sz="900" dirty="0">
              <a:solidFill>
                <a:srgbClr val="7C7193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29BFE4E3-8EF3-660F-2B08-E4B9C098217A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51765" y="1831155"/>
            <a:ext cx="7886700" cy="2801570"/>
          </a:xfrm>
        </p:spPr>
        <p:txBody>
          <a:bodyPr/>
          <a:lstStyle>
            <a:lvl1pPr>
              <a:buClr>
                <a:srgbClr val="A31944"/>
              </a:buCl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buClr>
                <a:srgbClr val="A31944"/>
              </a:buClr>
              <a:defRPr sz="17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buClr>
                <a:srgbClr val="A31944"/>
              </a:buClr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buClr>
                <a:srgbClr val="A31944"/>
              </a:buClr>
              <a:defRPr sz="1100">
                <a:latin typeface="Calibri" panose="020F0502020204030204" pitchFamily="34" charset="0"/>
                <a:cs typeface="Calibri" panose="020F0502020204030204" pitchFamily="34" charset="0"/>
              </a:defRPr>
            </a:lvl4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</a:t>
            </a:r>
            <a:r>
              <a:rPr lang="it-IT" dirty="0" err="1"/>
              <a:t>livell</a:t>
            </a:r>
            <a:endParaRPr lang="it-IT" dirty="0"/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984BA178-C99E-D3C7-36DC-18B91F88835E}"/>
              </a:ext>
            </a:extLst>
          </p:cNvPr>
          <p:cNvSpPr txBox="1"/>
          <p:nvPr userDrawn="1"/>
        </p:nvSpPr>
        <p:spPr>
          <a:xfrm>
            <a:off x="628650" y="1362288"/>
            <a:ext cx="465946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it-IT" sz="2000" i="1" dirty="0">
                <a:effectLst/>
                <a:latin typeface="+mj-lt"/>
                <a:ea typeface="Calibri" panose="020F0502020204030204" pitchFamily="34" charset="0"/>
              </a:rPr>
              <a:t>Cosa c’è di noto su questo argomento?</a:t>
            </a:r>
            <a:endParaRPr lang="it-IT" sz="2000" i="1" dirty="0">
              <a:latin typeface="+mj-lt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ackground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BA2203DD-56AB-F3DA-AFDB-64BB95FAE8F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86286"/>
          <a:stretch/>
        </p:blipFill>
        <p:spPr>
          <a:xfrm>
            <a:off x="-85481" y="4891499"/>
            <a:ext cx="9314963" cy="252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it-IT" dirty="0"/>
              <a:t>Fare clic per modificare lo stile del titolo dello schema</a:t>
            </a:r>
            <a:endParaRPr lang="en-US" dirty="0"/>
          </a:p>
        </p:txBody>
      </p:sp>
      <p:pic>
        <p:nvPicPr>
          <p:cNvPr id="22" name="Immagine 21">
            <a:extLst>
              <a:ext uri="{FF2B5EF4-FFF2-40B4-BE49-F238E27FC236}">
                <a16:creationId xmlns:a16="http://schemas.microsoft.com/office/drawing/2014/main" id="{A25DD1E9-603A-F244-BDF0-DB9FE56531D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5183" y="4956790"/>
            <a:ext cx="831424" cy="144000"/>
          </a:xfrm>
          <a:prstGeom prst="rect">
            <a:avLst/>
          </a:prstGeom>
        </p:spPr>
      </p:pic>
      <p:sp>
        <p:nvSpPr>
          <p:cNvPr id="23" name="Rettangolo 22">
            <a:extLst>
              <a:ext uri="{FF2B5EF4-FFF2-40B4-BE49-F238E27FC236}">
                <a16:creationId xmlns:a16="http://schemas.microsoft.com/office/drawing/2014/main" id="{2305A19E-AB4B-374B-B09E-7E1FD05D3999}"/>
              </a:ext>
            </a:extLst>
          </p:cNvPr>
          <p:cNvSpPr/>
          <p:nvPr userDrawn="1"/>
        </p:nvSpPr>
        <p:spPr>
          <a:xfrm>
            <a:off x="3554519" y="4930799"/>
            <a:ext cx="103633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938" indent="0" algn="r">
              <a:tabLst/>
            </a:pPr>
            <a:r>
              <a:rPr lang="it-IT" sz="800" dirty="0">
                <a:solidFill>
                  <a:schemeClr val="bg1"/>
                </a:solidFill>
              </a:rPr>
              <a:t>Powered by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6DC40AC1-91AF-6A7D-E7F3-A4E1AB79A8E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57478" y="55436"/>
            <a:ext cx="897344" cy="176401"/>
          </a:xfrm>
          <a:prstGeom prst="rect">
            <a:avLst/>
          </a:prstGeom>
        </p:spPr>
      </p:pic>
      <p:pic>
        <p:nvPicPr>
          <p:cNvPr id="4" name="Immagine 3" descr="Immagine che contiene fiore, pianta, grafica vettoriale&#10;&#10;Descrizione generata automaticamente">
            <a:extLst>
              <a:ext uri="{FF2B5EF4-FFF2-40B4-BE49-F238E27FC236}">
                <a16:creationId xmlns:a16="http://schemas.microsoft.com/office/drawing/2014/main" id="{99A41C38-E876-C46C-B55A-16689BC857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13220"/>
          <a:stretch/>
        </p:blipFill>
        <p:spPr>
          <a:xfrm rot="10627745">
            <a:off x="12372" y="15383"/>
            <a:ext cx="627021" cy="509725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61F21CBE-99FC-0708-7EEA-2CE94F5A9FBA}"/>
              </a:ext>
            </a:extLst>
          </p:cNvPr>
          <p:cNvSpPr txBox="1"/>
          <p:nvPr userDrawn="1"/>
        </p:nvSpPr>
        <p:spPr>
          <a:xfrm>
            <a:off x="3154517" y="34334"/>
            <a:ext cx="5360833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1" noProof="0" dirty="0">
                <a:solidFill>
                  <a:srgbClr val="976A98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Dal San Antonio Breast Cancer Symposium 2022 </a:t>
            </a:r>
            <a:r>
              <a:rPr lang="it-IT" sz="900" b="1" dirty="0">
                <a:solidFill>
                  <a:srgbClr val="976A98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| </a:t>
            </a:r>
            <a:r>
              <a:rPr lang="it-IT" sz="900" b="1" dirty="0">
                <a:solidFill>
                  <a:srgbClr val="7C7193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Focus sulle novità per i CDK4/6i</a:t>
            </a:r>
            <a:endParaRPr lang="it-IT" sz="900" dirty="0">
              <a:solidFill>
                <a:srgbClr val="7C7193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29BFE4E3-8EF3-660F-2B08-E4B9C098217A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51765" y="1831155"/>
            <a:ext cx="7886700" cy="2801570"/>
          </a:xfrm>
        </p:spPr>
        <p:txBody>
          <a:bodyPr/>
          <a:lstStyle>
            <a:lvl1pPr>
              <a:buClr>
                <a:srgbClr val="A31944"/>
              </a:buCl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buClr>
                <a:srgbClr val="A31944"/>
              </a:buClr>
              <a:defRPr sz="17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buClr>
                <a:srgbClr val="A31944"/>
              </a:buClr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buClr>
                <a:srgbClr val="A31944"/>
              </a:buClr>
              <a:defRPr sz="1100">
                <a:latin typeface="Calibri" panose="020F0502020204030204" pitchFamily="34" charset="0"/>
                <a:cs typeface="Calibri" panose="020F0502020204030204" pitchFamily="34" charset="0"/>
              </a:defRPr>
            </a:lvl4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</a:t>
            </a:r>
            <a:r>
              <a:rPr lang="it-IT" dirty="0" err="1"/>
              <a:t>livell</a:t>
            </a:r>
            <a:endParaRPr lang="it-IT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96147F98-F991-E201-5A93-E9971C14978F}"/>
              </a:ext>
            </a:extLst>
          </p:cNvPr>
          <p:cNvSpPr txBox="1"/>
          <p:nvPr userDrawn="1"/>
        </p:nvSpPr>
        <p:spPr>
          <a:xfrm>
            <a:off x="628650" y="1362288"/>
            <a:ext cx="465946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it-IT" sz="2000" i="1" dirty="0">
                <a:effectLst/>
                <a:latin typeface="+mj-lt"/>
                <a:ea typeface="Calibri" panose="020F0502020204030204" pitchFamily="34" charset="0"/>
              </a:rPr>
              <a:t>Come è stato condotto questo studio?</a:t>
            </a:r>
          </a:p>
        </p:txBody>
      </p:sp>
    </p:spTree>
    <p:extLst>
      <p:ext uri="{BB962C8B-B14F-4D97-AF65-F5344CB8AC3E}">
        <p14:creationId xmlns:p14="http://schemas.microsoft.com/office/powerpoint/2010/main" val="33239363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Risulta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BA2203DD-56AB-F3DA-AFDB-64BB95FAE8F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86286"/>
          <a:stretch/>
        </p:blipFill>
        <p:spPr>
          <a:xfrm>
            <a:off x="-85481" y="4891499"/>
            <a:ext cx="9314963" cy="252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it-IT" dirty="0"/>
              <a:t>Fare clic per modificare lo stile del titolo dello schema</a:t>
            </a:r>
            <a:endParaRPr lang="en-US" dirty="0"/>
          </a:p>
        </p:txBody>
      </p:sp>
      <p:pic>
        <p:nvPicPr>
          <p:cNvPr id="22" name="Immagine 21">
            <a:extLst>
              <a:ext uri="{FF2B5EF4-FFF2-40B4-BE49-F238E27FC236}">
                <a16:creationId xmlns:a16="http://schemas.microsoft.com/office/drawing/2014/main" id="{A25DD1E9-603A-F244-BDF0-DB9FE56531D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5183" y="4956790"/>
            <a:ext cx="831424" cy="144000"/>
          </a:xfrm>
          <a:prstGeom prst="rect">
            <a:avLst/>
          </a:prstGeom>
        </p:spPr>
      </p:pic>
      <p:sp>
        <p:nvSpPr>
          <p:cNvPr id="23" name="Rettangolo 22">
            <a:extLst>
              <a:ext uri="{FF2B5EF4-FFF2-40B4-BE49-F238E27FC236}">
                <a16:creationId xmlns:a16="http://schemas.microsoft.com/office/drawing/2014/main" id="{2305A19E-AB4B-374B-B09E-7E1FD05D3999}"/>
              </a:ext>
            </a:extLst>
          </p:cNvPr>
          <p:cNvSpPr/>
          <p:nvPr userDrawn="1"/>
        </p:nvSpPr>
        <p:spPr>
          <a:xfrm>
            <a:off x="3554519" y="4930799"/>
            <a:ext cx="103633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938" indent="0" algn="r">
              <a:tabLst/>
            </a:pPr>
            <a:r>
              <a:rPr lang="it-IT" sz="800" dirty="0">
                <a:solidFill>
                  <a:schemeClr val="bg1"/>
                </a:solidFill>
              </a:rPr>
              <a:t>Powered by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6DC40AC1-91AF-6A7D-E7F3-A4E1AB79A8E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57478" y="55436"/>
            <a:ext cx="897344" cy="176401"/>
          </a:xfrm>
          <a:prstGeom prst="rect">
            <a:avLst/>
          </a:prstGeom>
        </p:spPr>
      </p:pic>
      <p:pic>
        <p:nvPicPr>
          <p:cNvPr id="4" name="Immagine 3" descr="Immagine che contiene fiore, pianta, grafica vettoriale&#10;&#10;Descrizione generata automaticamente">
            <a:extLst>
              <a:ext uri="{FF2B5EF4-FFF2-40B4-BE49-F238E27FC236}">
                <a16:creationId xmlns:a16="http://schemas.microsoft.com/office/drawing/2014/main" id="{99A41C38-E876-C46C-B55A-16689BC857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13220"/>
          <a:stretch/>
        </p:blipFill>
        <p:spPr>
          <a:xfrm rot="10627745">
            <a:off x="12372" y="15383"/>
            <a:ext cx="627021" cy="509725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61F21CBE-99FC-0708-7EEA-2CE94F5A9FBA}"/>
              </a:ext>
            </a:extLst>
          </p:cNvPr>
          <p:cNvSpPr txBox="1"/>
          <p:nvPr userDrawn="1"/>
        </p:nvSpPr>
        <p:spPr>
          <a:xfrm>
            <a:off x="3154517" y="34334"/>
            <a:ext cx="5360833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1" noProof="0" dirty="0">
                <a:solidFill>
                  <a:srgbClr val="976A98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Dal San Antonio Breast Cancer Symposium 2022 </a:t>
            </a:r>
            <a:r>
              <a:rPr lang="it-IT" sz="900" b="1" dirty="0">
                <a:solidFill>
                  <a:srgbClr val="976A98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| </a:t>
            </a:r>
            <a:r>
              <a:rPr lang="it-IT" sz="900" b="1" dirty="0">
                <a:solidFill>
                  <a:srgbClr val="7C7193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Focus sulle novità per i CDK4/6i</a:t>
            </a:r>
            <a:endParaRPr lang="it-IT" sz="900" dirty="0">
              <a:solidFill>
                <a:srgbClr val="7C7193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29BFE4E3-8EF3-660F-2B08-E4B9C098217A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51765" y="1831155"/>
            <a:ext cx="7886700" cy="2801570"/>
          </a:xfrm>
        </p:spPr>
        <p:txBody>
          <a:bodyPr/>
          <a:lstStyle>
            <a:lvl1pPr>
              <a:buClr>
                <a:srgbClr val="A31944"/>
              </a:buCl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buClr>
                <a:srgbClr val="A31944"/>
              </a:buClr>
              <a:defRPr sz="17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buClr>
                <a:srgbClr val="A31944"/>
              </a:buClr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buClr>
                <a:srgbClr val="A31944"/>
              </a:buClr>
              <a:defRPr sz="1100">
                <a:latin typeface="Calibri" panose="020F0502020204030204" pitchFamily="34" charset="0"/>
                <a:cs typeface="Calibri" panose="020F0502020204030204" pitchFamily="34" charset="0"/>
              </a:defRPr>
            </a:lvl4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</a:t>
            </a:r>
            <a:r>
              <a:rPr lang="it-IT" dirty="0" err="1"/>
              <a:t>livell</a:t>
            </a:r>
            <a:endParaRPr lang="it-IT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AC74A4B9-47C6-F462-68DC-6332FB06DC43}"/>
              </a:ext>
            </a:extLst>
          </p:cNvPr>
          <p:cNvSpPr txBox="1"/>
          <p:nvPr userDrawn="1"/>
        </p:nvSpPr>
        <p:spPr>
          <a:xfrm>
            <a:off x="628650" y="1362288"/>
            <a:ext cx="465946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it-IT" sz="2000" i="1" dirty="0">
                <a:effectLst/>
                <a:latin typeface="+mj-lt"/>
                <a:ea typeface="Calibri" panose="020F0502020204030204" pitchFamily="34" charset="0"/>
              </a:rPr>
              <a:t>Cosa ha evidenziato questo studio?</a:t>
            </a:r>
          </a:p>
        </p:txBody>
      </p:sp>
    </p:spTree>
    <p:extLst>
      <p:ext uri="{BB962C8B-B14F-4D97-AF65-F5344CB8AC3E}">
        <p14:creationId xmlns:p14="http://schemas.microsoft.com/office/powerpoint/2010/main" val="16088652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clusio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BA2203DD-56AB-F3DA-AFDB-64BB95FAE8F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86286"/>
          <a:stretch/>
        </p:blipFill>
        <p:spPr>
          <a:xfrm>
            <a:off x="-85481" y="4891499"/>
            <a:ext cx="9314963" cy="252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it-IT" dirty="0"/>
              <a:t>Fare clic per modificare lo stile del titolo dello schema</a:t>
            </a:r>
            <a:endParaRPr lang="en-US" dirty="0"/>
          </a:p>
        </p:txBody>
      </p:sp>
      <p:pic>
        <p:nvPicPr>
          <p:cNvPr id="22" name="Immagine 21">
            <a:extLst>
              <a:ext uri="{FF2B5EF4-FFF2-40B4-BE49-F238E27FC236}">
                <a16:creationId xmlns:a16="http://schemas.microsoft.com/office/drawing/2014/main" id="{A25DD1E9-603A-F244-BDF0-DB9FE56531D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5183" y="4956790"/>
            <a:ext cx="831424" cy="144000"/>
          </a:xfrm>
          <a:prstGeom prst="rect">
            <a:avLst/>
          </a:prstGeom>
        </p:spPr>
      </p:pic>
      <p:sp>
        <p:nvSpPr>
          <p:cNvPr id="23" name="Rettangolo 22">
            <a:extLst>
              <a:ext uri="{FF2B5EF4-FFF2-40B4-BE49-F238E27FC236}">
                <a16:creationId xmlns:a16="http://schemas.microsoft.com/office/drawing/2014/main" id="{2305A19E-AB4B-374B-B09E-7E1FD05D3999}"/>
              </a:ext>
            </a:extLst>
          </p:cNvPr>
          <p:cNvSpPr/>
          <p:nvPr userDrawn="1"/>
        </p:nvSpPr>
        <p:spPr>
          <a:xfrm>
            <a:off x="3554519" y="4930799"/>
            <a:ext cx="103633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938" indent="0" algn="r">
              <a:tabLst/>
            </a:pPr>
            <a:r>
              <a:rPr lang="it-IT" sz="800" dirty="0">
                <a:solidFill>
                  <a:schemeClr val="bg1"/>
                </a:solidFill>
              </a:rPr>
              <a:t>Powered by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6DC40AC1-91AF-6A7D-E7F3-A4E1AB79A8E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57478" y="55436"/>
            <a:ext cx="897344" cy="176401"/>
          </a:xfrm>
          <a:prstGeom prst="rect">
            <a:avLst/>
          </a:prstGeom>
        </p:spPr>
      </p:pic>
      <p:pic>
        <p:nvPicPr>
          <p:cNvPr id="4" name="Immagine 3" descr="Immagine che contiene fiore, pianta, grafica vettoriale&#10;&#10;Descrizione generata automaticamente">
            <a:extLst>
              <a:ext uri="{FF2B5EF4-FFF2-40B4-BE49-F238E27FC236}">
                <a16:creationId xmlns:a16="http://schemas.microsoft.com/office/drawing/2014/main" id="{99A41C38-E876-C46C-B55A-16689BC857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13220"/>
          <a:stretch/>
        </p:blipFill>
        <p:spPr>
          <a:xfrm rot="10627745">
            <a:off x="12372" y="15383"/>
            <a:ext cx="627021" cy="509725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61F21CBE-99FC-0708-7EEA-2CE94F5A9FBA}"/>
              </a:ext>
            </a:extLst>
          </p:cNvPr>
          <p:cNvSpPr txBox="1"/>
          <p:nvPr userDrawn="1"/>
        </p:nvSpPr>
        <p:spPr>
          <a:xfrm>
            <a:off x="3154517" y="34334"/>
            <a:ext cx="5360833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1" noProof="0" dirty="0">
                <a:solidFill>
                  <a:srgbClr val="976A98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Dal San Antonio Breast Cancer Symposium 2022 </a:t>
            </a:r>
            <a:r>
              <a:rPr lang="it-IT" sz="900" b="1" dirty="0">
                <a:solidFill>
                  <a:srgbClr val="976A98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| </a:t>
            </a:r>
            <a:r>
              <a:rPr lang="it-IT" sz="900" b="1" dirty="0">
                <a:solidFill>
                  <a:srgbClr val="7C7193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Focus sulle novità per i CDK4/6i</a:t>
            </a:r>
            <a:endParaRPr lang="it-IT" sz="900" dirty="0">
              <a:solidFill>
                <a:srgbClr val="7C7193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29BFE4E3-8EF3-660F-2B08-E4B9C098217A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51765" y="1831155"/>
            <a:ext cx="7886700" cy="2801570"/>
          </a:xfrm>
        </p:spPr>
        <p:txBody>
          <a:bodyPr/>
          <a:lstStyle>
            <a:lvl1pPr>
              <a:buClr>
                <a:srgbClr val="A31944"/>
              </a:buCl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buClr>
                <a:srgbClr val="A31944"/>
              </a:buClr>
              <a:defRPr sz="17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buClr>
                <a:srgbClr val="A31944"/>
              </a:buClr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buClr>
                <a:srgbClr val="A31944"/>
              </a:buClr>
              <a:defRPr sz="1100">
                <a:latin typeface="Calibri" panose="020F0502020204030204" pitchFamily="34" charset="0"/>
                <a:cs typeface="Calibri" panose="020F0502020204030204" pitchFamily="34" charset="0"/>
              </a:defRPr>
            </a:lvl4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</a:t>
            </a:r>
            <a:r>
              <a:rPr lang="it-IT" dirty="0" err="1"/>
              <a:t>livell</a:t>
            </a:r>
            <a:endParaRPr lang="it-IT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B69CBCA9-A80B-D95D-F56C-2CDFAC71D9B4}"/>
              </a:ext>
            </a:extLst>
          </p:cNvPr>
          <p:cNvSpPr txBox="1"/>
          <p:nvPr userDrawn="1"/>
        </p:nvSpPr>
        <p:spPr>
          <a:xfrm>
            <a:off x="628649" y="1362288"/>
            <a:ext cx="756914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it-IT" sz="2000" i="1" dirty="0">
                <a:effectLst/>
                <a:latin typeface="+mj-lt"/>
                <a:ea typeface="Calibri" panose="020F0502020204030204" pitchFamily="34" charset="0"/>
              </a:rPr>
              <a:t>Qual è l’impatto di questo studio sulla pratica clinica?</a:t>
            </a:r>
          </a:p>
        </p:txBody>
      </p:sp>
    </p:spTree>
    <p:extLst>
      <p:ext uri="{BB962C8B-B14F-4D97-AF65-F5344CB8AC3E}">
        <p14:creationId xmlns:p14="http://schemas.microsoft.com/office/powerpoint/2010/main" val="517032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510776"/>
            <a:ext cx="7886700" cy="7572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it-IT" dirty="0"/>
              <a:t>Fare clic per modificare lo stile del titolo dello schema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58" r:id="rId3"/>
    <p:sldLayoutId id="2147483650" r:id="rId4"/>
    <p:sldLayoutId id="2147483662" r:id="rId5"/>
    <p:sldLayoutId id="2147483663" r:id="rId6"/>
    <p:sldLayoutId id="2147483664" r:id="rId7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100000"/>
        </a:lnSpc>
        <a:spcBef>
          <a:spcPts val="750"/>
        </a:spcBef>
        <a:buClr>
          <a:srgbClr val="0376AF"/>
        </a:buClr>
        <a:buFont typeface="Wingdings" pitchFamily="2" charset="2"/>
        <a:buChar char="§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100000"/>
        </a:lnSpc>
        <a:spcBef>
          <a:spcPts val="375"/>
        </a:spcBef>
        <a:buClr>
          <a:srgbClr val="0376AF"/>
        </a:buClr>
        <a:buFont typeface="Wingdings" pitchFamily="2" charset="2"/>
        <a:buChar char="§"/>
        <a:defRPr sz="17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100000"/>
        </a:lnSpc>
        <a:spcBef>
          <a:spcPts val="375"/>
        </a:spcBef>
        <a:buClr>
          <a:srgbClr val="0376AF"/>
        </a:buClr>
        <a:buFont typeface="Wingdings" pitchFamily="2" charset="2"/>
        <a:buChar char="§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18004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159B9E04-870B-B8FA-6636-5642944B53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RISULTATI</a:t>
            </a:r>
          </a:p>
        </p:txBody>
      </p:sp>
      <p:sp>
        <p:nvSpPr>
          <p:cNvPr id="2" name="Segnaposto contenuto 1">
            <a:extLst>
              <a:ext uri="{FF2B5EF4-FFF2-40B4-BE49-F238E27FC236}">
                <a16:creationId xmlns:a16="http://schemas.microsoft.com/office/drawing/2014/main" id="{CEB3C9E4-962A-DBFE-6699-B3AAC12AB97F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51764" y="1831154"/>
            <a:ext cx="8197596" cy="2981477"/>
          </a:xfrm>
        </p:spPr>
        <p:txBody>
          <a:bodyPr>
            <a:normAutofit/>
          </a:bodyPr>
          <a:lstStyle/>
          <a:p>
            <a:pPr lvl="0"/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 mutazioni nel codone 537 non hanno influenzato la </a:t>
            </a:r>
            <a:r>
              <a:rPr lang="it-IT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dAff</a:t>
            </a: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per TAM, GIR ed </a:t>
            </a:r>
            <a:r>
              <a:rPr lang="it-IT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ELA</a:t>
            </a: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 è stata osservata una riduzione significativa dell’affinità di legame per FUL e AMC e, viceversa, un’aumentata affinità per LAS.</a:t>
            </a:r>
          </a:p>
          <a:p>
            <a:pPr lvl="0"/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 è analizzata la co-occorrenza di mutazioni di </a:t>
            </a:r>
            <a:r>
              <a:rPr lang="it-IT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ESR1</a:t>
            </a: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nei siti di </a:t>
            </a:r>
            <a:r>
              <a:rPr lang="it-IT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docking</a:t>
            </a: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di FUL e all’interno di </a:t>
            </a:r>
            <a:r>
              <a:rPr lang="it-IT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pathway</a:t>
            </a: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oncogenici.</a:t>
            </a:r>
          </a:p>
          <a:p>
            <a:pPr lvl="0"/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Dall’analisi sono emerse associazioni significative per le SNV di geni del ciclo cellulare (</a:t>
            </a:r>
            <a:r>
              <a:rPr lang="it-IT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0,047), di </a:t>
            </a:r>
            <a:r>
              <a:rPr lang="it-IT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Notch</a:t>
            </a: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it-IT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0,020) e di </a:t>
            </a:r>
            <a:r>
              <a:rPr lang="it-IT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</a:t>
            </a: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it-IT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&lt;0,001).</a:t>
            </a:r>
          </a:p>
          <a:p>
            <a:pPr lvl="0"/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Nel contesto di tali </a:t>
            </a:r>
            <a:r>
              <a:rPr lang="it-IT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pathway</a:t>
            </a: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sono state osservate associazioni di singoli geni significative per le SNV di FBXW7 (</a:t>
            </a:r>
            <a:r>
              <a:rPr lang="it-IT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0,020), </a:t>
            </a:r>
            <a:r>
              <a:rPr lang="it-IT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ESR1</a:t>
            </a: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it-IT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&lt;0,001) e </a:t>
            </a:r>
            <a:r>
              <a:rPr lang="it-IT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GATA3</a:t>
            </a: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it-IT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0,016).</a:t>
            </a:r>
          </a:p>
        </p:txBody>
      </p:sp>
    </p:spTree>
    <p:extLst>
      <p:ext uri="{BB962C8B-B14F-4D97-AF65-F5344CB8AC3E}">
        <p14:creationId xmlns:p14="http://schemas.microsoft.com/office/powerpoint/2010/main" val="8031529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159B9E04-870B-B8FA-6636-5642944B53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RISULTATI</a:t>
            </a:r>
          </a:p>
        </p:txBody>
      </p:sp>
      <p:sp>
        <p:nvSpPr>
          <p:cNvPr id="2" name="Segnaposto contenuto 1">
            <a:extLst>
              <a:ext uri="{FF2B5EF4-FFF2-40B4-BE49-F238E27FC236}">
                <a16:creationId xmlns:a16="http://schemas.microsoft.com/office/drawing/2014/main" id="{CEB3C9E4-962A-DBFE-6699-B3AAC12AB97F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51764" y="1831154"/>
            <a:ext cx="8197596" cy="2981477"/>
          </a:xfrm>
        </p:spPr>
        <p:txBody>
          <a:bodyPr>
            <a:normAutofit/>
          </a:bodyPr>
          <a:lstStyle/>
          <a:p>
            <a:pPr lvl="0"/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Data l’elevata significatività di co-occorrenza di mutazioni non-HS con altre mutazioni di </a:t>
            </a:r>
            <a:r>
              <a:rPr lang="it-IT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ESR1</a:t>
            </a: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sono stati presi in esame i modelli combinati.</a:t>
            </a:r>
          </a:p>
          <a:p>
            <a:pPr lvl="0"/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combinazione Y537/F404 ha prodotto una riduzione dell’affinità di legame per FUL e un aumento dell’affinità di legame per LAS, mentre L536/F404 ha ridotto l’affinità di legame per TAM e aumentato quella per IML, ELA e AMC.</a:t>
            </a:r>
          </a:p>
          <a:p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particolare, L540/F404 ha ripristinato l’interazione FUL-</a:t>
            </a:r>
            <a:r>
              <a:rPr lang="it-IT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ESR1</a:t>
            </a: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con conseguente aumento dell’affinità di legame (</a:t>
            </a:r>
            <a:r>
              <a:rPr lang="it-IT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dAff</a:t>
            </a: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-2,1).</a:t>
            </a:r>
          </a:p>
        </p:txBody>
      </p:sp>
    </p:spTree>
    <p:extLst>
      <p:ext uri="{BB962C8B-B14F-4D97-AF65-F5344CB8AC3E}">
        <p14:creationId xmlns:p14="http://schemas.microsoft.com/office/powerpoint/2010/main" val="10828130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C0F05284-477D-2E06-495C-EBC32A94E4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CONCLUSIONI E PROSPETTIVE</a:t>
            </a:r>
          </a:p>
        </p:txBody>
      </p:sp>
      <p:sp>
        <p:nvSpPr>
          <p:cNvPr id="2" name="Segnaposto contenuto 1">
            <a:extLst>
              <a:ext uri="{FF2B5EF4-FFF2-40B4-BE49-F238E27FC236}">
                <a16:creationId xmlns:a16="http://schemas.microsoft.com/office/drawing/2014/main" id="{D83B7ADA-A97F-CBA9-419C-F1F1BAD660B2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51765" y="1831155"/>
            <a:ext cx="8094670" cy="2999262"/>
          </a:xfrm>
        </p:spPr>
        <p:txBody>
          <a:bodyPr>
            <a:normAutofit/>
          </a:bodyPr>
          <a:lstStyle/>
          <a:p>
            <a:pPr lvl="0"/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 studio presentato suggerisce che la variabilità genomica nei target farmacologici rilevabile mediante analisi del </a:t>
            </a:r>
            <a:r>
              <a:rPr lang="it-IT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ctDNA</a:t>
            </a: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può modulare la risposta alla terapia.</a:t>
            </a:r>
          </a:p>
          <a:p>
            <a:pPr lvl="0"/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Sono in fase di sviluppo modelli preclinici volti a indagare il meccanismo combinato di endocrino-resistenza suggerito dalla significativa co-occorrenza di mutazioni di </a:t>
            </a:r>
            <a:r>
              <a:rPr lang="it-IT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ESR1</a:t>
            </a: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nei siti di </a:t>
            </a:r>
            <a:r>
              <a:rPr lang="it-IT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docking</a:t>
            </a: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di SERD/SERM e di mutazioni </a:t>
            </a:r>
            <a:r>
              <a:rPr lang="it-IT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hotspot</a:t>
            </a: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di </a:t>
            </a:r>
            <a:r>
              <a:rPr lang="it-IT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ESR1</a:t>
            </a: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 a fornire ulteriori, preziose indicazioni per lo sviluppo di farmaci e la formulazione di futuri algoritmi di trattamento.</a:t>
            </a:r>
          </a:p>
        </p:txBody>
      </p:sp>
    </p:spTree>
    <p:extLst>
      <p:ext uri="{BB962C8B-B14F-4D97-AF65-F5344CB8AC3E}">
        <p14:creationId xmlns:p14="http://schemas.microsoft.com/office/powerpoint/2010/main" val="12073623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62286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ttotitolo 1">
            <a:extLst>
              <a:ext uri="{FF2B5EF4-FFF2-40B4-BE49-F238E27FC236}">
                <a16:creationId xmlns:a16="http://schemas.microsoft.com/office/drawing/2014/main" id="{E51CED3C-E2B4-9943-B421-A6176C2DCD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880079"/>
            <a:ext cx="9144000" cy="2281727"/>
          </a:xfrm>
        </p:spPr>
        <p:txBody>
          <a:bodyPr>
            <a:normAutofit/>
          </a:bodyPr>
          <a:lstStyle/>
          <a:p>
            <a:r>
              <a:rPr lang="it-IT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Impatto delle mutazioni di </a:t>
            </a:r>
            <a:r>
              <a:rPr lang="it-IT" sz="2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ESR1</a:t>
            </a:r>
            <a:br>
              <a:rPr lang="it-IT" sz="2800" i="1" dirty="0"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it-IT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sui </a:t>
            </a:r>
            <a:r>
              <a:rPr lang="it-IT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degradatori</a:t>
            </a:r>
            <a:r>
              <a:rPr lang="it-IT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 modulatori selettivi</a:t>
            </a:r>
            <a:br>
              <a:rPr lang="it-IT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it-IT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del recettore degli estrogeni:</a:t>
            </a:r>
            <a:br>
              <a:rPr lang="it-IT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it-IT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 approccio integrato</a:t>
            </a:r>
            <a:br>
              <a:rPr lang="it-IT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it-IT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 biopsia liquida e farmacodinamica</a:t>
            </a: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64FB0BFB-F32D-6745-A2C5-59BD71B7DD8F}"/>
              </a:ext>
            </a:extLst>
          </p:cNvPr>
          <p:cNvSpPr/>
          <p:nvPr/>
        </p:nvSpPr>
        <p:spPr>
          <a:xfrm>
            <a:off x="0" y="4108861"/>
            <a:ext cx="91439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800" dirty="0">
                <a:effectLst/>
                <a:ea typeface="Calibri" panose="020F0502020204030204" pitchFamily="34" charset="0"/>
              </a:rPr>
              <a:t>Presentato da: </a:t>
            </a:r>
            <a:r>
              <a:rPr lang="it-IT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Lorenzo </a:t>
            </a:r>
            <a:r>
              <a:rPr lang="it-IT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Gerratana</a:t>
            </a: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*, et al.</a:t>
            </a:r>
          </a:p>
          <a:p>
            <a:pPr algn="ctr"/>
            <a:r>
              <a:rPr lang="it-IT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*Dip. di Oncologia medica, Centro di Riferimento Oncologico (CRO), IRCCS, Aviano</a:t>
            </a:r>
          </a:p>
        </p:txBody>
      </p:sp>
    </p:spTree>
    <p:extLst>
      <p:ext uri="{BB962C8B-B14F-4D97-AF65-F5344CB8AC3E}">
        <p14:creationId xmlns:p14="http://schemas.microsoft.com/office/powerpoint/2010/main" val="40930334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>
            <a:extLst>
              <a:ext uri="{FF2B5EF4-FFF2-40B4-BE49-F238E27FC236}">
                <a16:creationId xmlns:a16="http://schemas.microsoft.com/office/drawing/2014/main" id="{03EC0749-7153-DE41-BD62-C28361497C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369218"/>
            <a:ext cx="8190497" cy="3494184"/>
          </a:xfrm>
        </p:spPr>
        <p:txBody>
          <a:bodyPr>
            <a:normAutofit fontScale="92500" lnSpcReduction="10000"/>
          </a:bodyPr>
          <a:lstStyle/>
          <a:p>
            <a:pPr lvl="0">
              <a:lnSpc>
                <a:spcPct val="110000"/>
              </a:lnSpc>
            </a:pP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L’impatto differenziale delle varianti genomiche (</a:t>
            </a:r>
            <a:r>
              <a:rPr lang="it-IT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hotspot</a:t>
            </a: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[HS] vs non-HS) di ESR1 sulla risposta alle terapie endocrine (ET) in fase di sviluppo, come i nuovi </a:t>
            </a:r>
            <a:r>
              <a:rPr lang="it-IT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degradatori</a:t>
            </a: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 modulatori selettivi del recettore degli estrogeni (SERD e SERM), non è noto. È stato pertanto condotto uno studio volto a valutare gli effetti delle mutazioni non-HS del recettore estrogenico sulla farmacodinamica di SERD e SERM come ulteriore meccanismo di resistenza all’ET.</a:t>
            </a:r>
          </a:p>
          <a:p>
            <a:pPr lvl="0">
              <a:lnSpc>
                <a:spcPct val="110000"/>
              </a:lnSpc>
            </a:pP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Gli autori hanno preso in considerazione una coorte di 1008 pazienti con carcinoma mammario metastatico HR+ caratterizzato mediante analisi del DNA tumorale circolante (</a:t>
            </a:r>
            <a:r>
              <a:rPr lang="it-IT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ctDNA</a:t>
            </a: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). Le variazioni a singolo nucleotide sono state annotate mediante </a:t>
            </a:r>
            <a:r>
              <a:rPr lang="it-IT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OncoKB</a:t>
            </a: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 l’eventuale co-occorrenza di mutazioni HS e non-HS è stata analizzata mediante test esatto di Fisher. Sono stati inoltre creati modelli 3D delle varianti di </a:t>
            </a:r>
            <a:r>
              <a:rPr lang="it-IT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ESR1</a:t>
            </a: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per predire i cambiamenti nell’affinità di legame di ET approvate e sperimentali.</a:t>
            </a:r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F25A7332-9A05-FF43-9909-628E27D216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MESSAGGI CHIAVE</a:t>
            </a:r>
          </a:p>
        </p:txBody>
      </p:sp>
    </p:spTree>
    <p:extLst>
      <p:ext uri="{BB962C8B-B14F-4D97-AF65-F5344CB8AC3E}">
        <p14:creationId xmlns:p14="http://schemas.microsoft.com/office/powerpoint/2010/main" val="21245557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>
            <a:extLst>
              <a:ext uri="{FF2B5EF4-FFF2-40B4-BE49-F238E27FC236}">
                <a16:creationId xmlns:a16="http://schemas.microsoft.com/office/drawing/2014/main" id="{03EC0749-7153-DE41-BD62-C28361497C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369218"/>
            <a:ext cx="8190497" cy="3494184"/>
          </a:xfrm>
        </p:spPr>
        <p:txBody>
          <a:bodyPr>
            <a:normAutofit/>
          </a:bodyPr>
          <a:lstStyle/>
          <a:p>
            <a:pPr lvl="0"/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risultati emersi dallo studio indicano che la variabilità genomica di </a:t>
            </a:r>
            <a:r>
              <a:rPr lang="it-IT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ESR1</a:t>
            </a: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rilevabile mediante analisi del </a:t>
            </a:r>
            <a:r>
              <a:rPr lang="it-IT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ctDNA</a:t>
            </a: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può modulare la risposta all’ET, aumentando o diminuendo l’affinità di legame a seconda del tipo di mutazione e del farmaco testato.</a:t>
            </a:r>
          </a:p>
          <a:p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significativa co-occorrenza di mutazioni nei siti di attracco (</a:t>
            </a:r>
            <a:r>
              <a:rPr lang="it-IT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docking</a:t>
            </a: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di SERD/SERM e di mutazioni HS di </a:t>
            </a:r>
            <a:r>
              <a:rPr lang="it-IT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ESR1</a:t>
            </a: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suggerisce l’esistenza di un meccanismo combinato di endocrino-resistenza che sarà ulteriormente valutato nel contesto di modelli preclinici attualmente in via di sviluppo.</a:t>
            </a:r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F25A7332-9A05-FF43-9909-628E27D216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MESSAGGI CHIAVE</a:t>
            </a:r>
          </a:p>
        </p:txBody>
      </p:sp>
    </p:spTree>
    <p:extLst>
      <p:ext uri="{BB962C8B-B14F-4D97-AF65-F5344CB8AC3E}">
        <p14:creationId xmlns:p14="http://schemas.microsoft.com/office/powerpoint/2010/main" val="11818939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057994E7-8DC4-B9E2-B42D-84D54EFD1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BACKGROUND</a:t>
            </a:r>
            <a:endParaRPr lang="it-IT" dirty="0"/>
          </a:p>
        </p:txBody>
      </p:sp>
      <p:sp>
        <p:nvSpPr>
          <p:cNvPr id="2" name="Segnaposto contenuto 1">
            <a:extLst>
              <a:ext uri="{FF2B5EF4-FFF2-40B4-BE49-F238E27FC236}">
                <a16:creationId xmlns:a16="http://schemas.microsoft.com/office/drawing/2014/main" id="{13EE6C81-5CC4-39E0-D709-FB8E4F2988AD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51765" y="1831155"/>
            <a:ext cx="8040290" cy="2961562"/>
          </a:xfrm>
        </p:spPr>
        <p:txBody>
          <a:bodyPr>
            <a:normAutofit/>
          </a:bodyPr>
          <a:lstStyle/>
          <a:p>
            <a:pPr lvl="0"/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 mutazioni </a:t>
            </a:r>
            <a:r>
              <a:rPr lang="it-IT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hotspot</a:t>
            </a: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(HS) di </a:t>
            </a:r>
            <a:r>
              <a:rPr lang="it-IT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ESR1</a:t>
            </a: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(ovvero, 380, 536, 537 e 538) sono importanti </a:t>
            </a:r>
            <a:r>
              <a:rPr lang="it-IT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driver</a:t>
            </a: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di resistenza agli inibitori delle aromatasi, ma l’impatto differenziale delle varianti genomiche (HS vs non-HS) sulla risposta alle terapie endocrine (ET) in fase di sviluppo clinico, come i nuovi </a:t>
            </a:r>
            <a:r>
              <a:rPr lang="it-IT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degradatori</a:t>
            </a: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selettivi e modulatori selettivi del recettore degli estrogeni (SERD e SERM) per via orale, non è noto.</a:t>
            </a:r>
          </a:p>
          <a:p>
            <a:pPr lvl="0"/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Obiettivo dello studio presentato era valutare l’impatto delle mutazioni non-HS di </a:t>
            </a:r>
            <a:r>
              <a:rPr lang="it-IT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ESR1</a:t>
            </a: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sulla farmacodinamica di SERD e SERM come ulteriore meccanismo di resistenza all’ET.</a:t>
            </a:r>
          </a:p>
        </p:txBody>
      </p:sp>
    </p:spTree>
    <p:extLst>
      <p:ext uri="{BB962C8B-B14F-4D97-AF65-F5344CB8AC3E}">
        <p14:creationId xmlns:p14="http://schemas.microsoft.com/office/powerpoint/2010/main" val="8654637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057994E7-8DC4-B9E2-B42D-84D54EFD1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BACKGROUND</a:t>
            </a:r>
            <a:endParaRPr lang="it-IT" dirty="0"/>
          </a:p>
        </p:txBody>
      </p:sp>
      <p:sp>
        <p:nvSpPr>
          <p:cNvPr id="2" name="Segnaposto contenuto 1">
            <a:extLst>
              <a:ext uri="{FF2B5EF4-FFF2-40B4-BE49-F238E27FC236}">
                <a16:creationId xmlns:a16="http://schemas.microsoft.com/office/drawing/2014/main" id="{13EE6C81-5CC4-39E0-D709-FB8E4F2988AD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51764" y="1734898"/>
            <a:ext cx="8311761" cy="2969182"/>
          </a:xfrm>
        </p:spPr>
        <p:txBody>
          <a:bodyPr>
            <a:noAutofit/>
          </a:bodyPr>
          <a:lstStyle/>
          <a:p>
            <a:pPr lvl="0"/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 studio ha analizzato una coorte multi-istituzionale di 1008 pazienti con carcinoma mammario metastatico positivo per i recettori ormonali caratterizzato mediante analisi del DNA tumorale circolante (</a:t>
            </a:r>
            <a:r>
              <a:rPr lang="it-IT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ctDNA</a:t>
            </a: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</a:p>
          <a:p>
            <a:pPr lvl="0"/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classificazione dei </a:t>
            </a:r>
            <a:r>
              <a:rPr lang="it-IT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pathway</a:t>
            </a: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di segnalazione è stata definita sulla base di lavori precedenti (ovvero, </a:t>
            </a:r>
            <a:r>
              <a:rPr lang="it-IT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RTK</a:t>
            </a: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it-IT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RAS</a:t>
            </a: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it-IT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RAF</a:t>
            </a: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it-IT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MEK</a:t>
            </a: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it-IT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NRF2</a:t>
            </a: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it-IT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</a:t>
            </a: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it-IT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WNT</a:t>
            </a: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it-IT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MYC</a:t>
            </a: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it-IT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p53</a:t>
            </a: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ciclo cellulare, </a:t>
            </a:r>
            <a:r>
              <a:rPr lang="it-IT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Notch</a:t>
            </a: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it-IT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PI3K</a:t>
            </a: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562480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057994E7-8DC4-B9E2-B42D-84D54EFD1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BACKGROUND</a:t>
            </a:r>
            <a:endParaRPr lang="it-IT" dirty="0"/>
          </a:p>
        </p:txBody>
      </p:sp>
      <p:sp>
        <p:nvSpPr>
          <p:cNvPr id="2" name="Segnaposto contenuto 1">
            <a:extLst>
              <a:ext uri="{FF2B5EF4-FFF2-40B4-BE49-F238E27FC236}">
                <a16:creationId xmlns:a16="http://schemas.microsoft.com/office/drawing/2014/main" id="{13EE6C81-5CC4-39E0-D709-FB8E4F2988AD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51764" y="1734898"/>
            <a:ext cx="8311761" cy="2816782"/>
          </a:xfrm>
        </p:spPr>
        <p:txBody>
          <a:bodyPr>
            <a:noAutofit/>
          </a:bodyPr>
          <a:lstStyle/>
          <a:p>
            <a:pPr lvl="0"/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 variazioni a singolo nucleotide (SNV) sono state annotate mediante </a:t>
            </a:r>
            <a:r>
              <a:rPr lang="it-IT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OncoKB</a:t>
            </a: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 l’eventuale co-occorrenza è stata analizzata mediante test esatto di Fisher.</a:t>
            </a:r>
          </a:p>
          <a:p>
            <a:pPr lvl="0"/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 è utilizzata una strategia computazionale basata sulla struttura per creare modelli 3D delle varianti di </a:t>
            </a:r>
            <a:r>
              <a:rPr lang="it-IT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ESR1</a:t>
            </a: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 predire i cambiamenti nell’affinità di legame (</a:t>
            </a:r>
            <a:r>
              <a:rPr lang="it-IT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dAff</a:t>
            </a: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di farmaci approvati e sperimentali.</a:t>
            </a:r>
          </a:p>
          <a:p>
            <a:pPr lvl="0"/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 valore positivo di </a:t>
            </a:r>
            <a:r>
              <a:rPr lang="it-IT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dAff</a:t>
            </a: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riflette un’affinità inferiore del farmaco per la forma mutata di </a:t>
            </a:r>
            <a:r>
              <a:rPr lang="it-IT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ESR1</a:t>
            </a: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rispetto alla forma </a:t>
            </a:r>
            <a:r>
              <a:rPr lang="it-IT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wild-</a:t>
            </a:r>
            <a:r>
              <a:rPr lang="it-IT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type</a:t>
            </a: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 dunque la possibilità di un peggioramento della risposta.</a:t>
            </a:r>
          </a:p>
        </p:txBody>
      </p:sp>
    </p:spTree>
    <p:extLst>
      <p:ext uri="{BB962C8B-B14F-4D97-AF65-F5344CB8AC3E}">
        <p14:creationId xmlns:p14="http://schemas.microsoft.com/office/powerpoint/2010/main" val="4516772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159B9E04-870B-B8FA-6636-5642944B53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RISULTATI</a:t>
            </a:r>
          </a:p>
        </p:txBody>
      </p:sp>
      <p:sp>
        <p:nvSpPr>
          <p:cNvPr id="2" name="Segnaposto contenuto 1">
            <a:extLst>
              <a:ext uri="{FF2B5EF4-FFF2-40B4-BE49-F238E27FC236}">
                <a16:creationId xmlns:a16="http://schemas.microsoft.com/office/drawing/2014/main" id="{CEB3C9E4-962A-DBFE-6699-B3AAC12AB97F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51765" y="1831154"/>
            <a:ext cx="7886700" cy="3005005"/>
          </a:xfrm>
        </p:spPr>
        <p:txBody>
          <a:bodyPr>
            <a:normAutofit fontScale="92500" lnSpcReduction="20000"/>
          </a:bodyPr>
          <a:lstStyle/>
          <a:p>
            <a:pPr lvl="0">
              <a:lnSpc>
                <a:spcPct val="110000"/>
              </a:lnSpc>
            </a:pP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 un totale di 680 mutazioni di </a:t>
            </a:r>
            <a:r>
              <a:rPr lang="it-IT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ESR1</a:t>
            </a: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rilevate, 633 erano mutazioni </a:t>
            </a:r>
            <a:r>
              <a:rPr lang="it-IT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missenso</a:t>
            </a: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 631 mutazioni con guadagno di funzione.</a:t>
            </a:r>
          </a:p>
          <a:p>
            <a:pPr lvl="0">
              <a:lnSpc>
                <a:spcPct val="110000"/>
              </a:lnSpc>
            </a:pP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 mutazioni più frequenti erano localizzate nel codone 537 (</a:t>
            </a:r>
            <a:r>
              <a:rPr lang="it-IT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305), seguito dal codone 538 (</a:t>
            </a:r>
            <a:r>
              <a:rPr lang="it-IT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224).</a:t>
            </a:r>
          </a:p>
          <a:p>
            <a:pPr lvl="0">
              <a:lnSpc>
                <a:spcPct val="110000"/>
              </a:lnSpc>
            </a:pP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Non sono state osservate differenze significative tra le varianti di ESR1 in termini di frequenze alleliche minori (MAF) (</a:t>
            </a:r>
            <a:r>
              <a:rPr lang="it-IT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0,0829).</a:t>
            </a:r>
          </a:p>
          <a:p>
            <a:pPr lvl="0">
              <a:lnSpc>
                <a:spcPct val="110000"/>
              </a:lnSpc>
            </a:pP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mutazione L391F ha prodotto un aumento dell’affinità di legame per </a:t>
            </a:r>
            <a:r>
              <a:rPr lang="it-IT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lasofoxifene</a:t>
            </a: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(LAS) (</a:t>
            </a:r>
            <a:r>
              <a:rPr lang="it-IT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dAff</a:t>
            </a: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-0,34), </a:t>
            </a:r>
            <a:r>
              <a:rPr lang="it-IT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giredestrant</a:t>
            </a: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(GIR) (</a:t>
            </a:r>
            <a:r>
              <a:rPr lang="it-IT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dAff</a:t>
            </a: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-0,18), elacestrant (ELA) (</a:t>
            </a:r>
            <a:r>
              <a:rPr lang="it-IT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dAff</a:t>
            </a: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-0,08) e </a:t>
            </a:r>
            <a:r>
              <a:rPr lang="it-IT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amcenestrant</a:t>
            </a: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(AMC) (</a:t>
            </a:r>
            <a:r>
              <a:rPr lang="it-IT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dAff</a:t>
            </a: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-0,41) e, viceversa, una diminuzione dell’affinità di legame per 4OH-tamoxifene (TAM) (</a:t>
            </a:r>
            <a:r>
              <a:rPr lang="it-IT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dAff</a:t>
            </a: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0,01), </a:t>
            </a:r>
            <a:r>
              <a:rPr lang="it-IT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imlunestrant</a:t>
            </a: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(IML) (</a:t>
            </a:r>
            <a:r>
              <a:rPr lang="it-IT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dAff</a:t>
            </a: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0,15), fulvestrant (FUL) (</a:t>
            </a:r>
            <a:r>
              <a:rPr lang="it-IT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dAff</a:t>
            </a: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0,43) e </a:t>
            </a:r>
            <a:r>
              <a:rPr lang="it-IT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camizestrant</a:t>
            </a: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(CAM) (</a:t>
            </a:r>
            <a:r>
              <a:rPr lang="it-IT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dAff</a:t>
            </a: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0,02).</a:t>
            </a:r>
          </a:p>
        </p:txBody>
      </p:sp>
    </p:spTree>
    <p:extLst>
      <p:ext uri="{BB962C8B-B14F-4D97-AF65-F5344CB8AC3E}">
        <p14:creationId xmlns:p14="http://schemas.microsoft.com/office/powerpoint/2010/main" val="13131085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159B9E04-870B-B8FA-6636-5642944B53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RISULTATI</a:t>
            </a:r>
          </a:p>
        </p:txBody>
      </p:sp>
      <p:sp>
        <p:nvSpPr>
          <p:cNvPr id="2" name="Segnaposto contenuto 1">
            <a:extLst>
              <a:ext uri="{FF2B5EF4-FFF2-40B4-BE49-F238E27FC236}">
                <a16:creationId xmlns:a16="http://schemas.microsoft.com/office/drawing/2014/main" id="{CEB3C9E4-962A-DBFE-6699-B3AAC12AB97F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51764" y="1831154"/>
            <a:ext cx="8197596" cy="2981477"/>
          </a:xfrm>
        </p:spPr>
        <p:txBody>
          <a:bodyPr>
            <a:normAutofit/>
          </a:bodyPr>
          <a:lstStyle/>
          <a:p>
            <a:pPr lvl="0"/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V392F ha ridotto l’affinità di legame per TAM (</a:t>
            </a:r>
            <a:r>
              <a:rPr lang="it-IT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dAff</a:t>
            </a: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0,05), LAS (</a:t>
            </a:r>
            <a:r>
              <a:rPr lang="it-IT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dAff</a:t>
            </a: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0,13), IML (</a:t>
            </a:r>
            <a:r>
              <a:rPr lang="it-IT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dAff</a:t>
            </a: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0,11), GIR (</a:t>
            </a:r>
            <a:r>
              <a:rPr lang="it-IT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dAff</a:t>
            </a: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0,11), FUL (</a:t>
            </a:r>
            <a:r>
              <a:rPr lang="it-IT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dAff</a:t>
            </a: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0,04), CAM (</a:t>
            </a:r>
            <a:r>
              <a:rPr lang="it-IT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dAff</a:t>
            </a: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0,05) e AMC (</a:t>
            </a:r>
            <a:r>
              <a:rPr lang="it-IT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dAff</a:t>
            </a: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0,06), ma non per ELA (</a:t>
            </a:r>
            <a:r>
              <a:rPr lang="it-IT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dAff</a:t>
            </a: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-0,01).</a:t>
            </a:r>
          </a:p>
          <a:p>
            <a:pPr lvl="0"/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F404L ha ridotto l’affinità di legame per FUL (</a:t>
            </a:r>
            <a:r>
              <a:rPr lang="it-IT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dAff</a:t>
            </a: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0,07), ELA (</a:t>
            </a:r>
            <a:r>
              <a:rPr lang="it-IT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dAff</a:t>
            </a: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0,73) e CAM (</a:t>
            </a:r>
            <a:r>
              <a:rPr lang="it-IT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dAff</a:t>
            </a: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0,26), aumentando invece quella per TAM (</a:t>
            </a:r>
            <a:r>
              <a:rPr lang="it-IT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dAff</a:t>
            </a: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-0,27), LAS (</a:t>
            </a:r>
            <a:r>
              <a:rPr lang="it-IT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dAff</a:t>
            </a: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-0,02), IML (</a:t>
            </a:r>
            <a:r>
              <a:rPr lang="it-IT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dAff</a:t>
            </a: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-0,05), GIR (</a:t>
            </a:r>
            <a:r>
              <a:rPr lang="it-IT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dAff</a:t>
            </a: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-0,69) e AMC (</a:t>
            </a:r>
            <a:r>
              <a:rPr lang="it-IT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dAff</a:t>
            </a: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-2,01).</a:t>
            </a:r>
          </a:p>
          <a:p>
            <a:pPr lvl="0"/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G415E ha aumentato l’affinità di legame per LAS (</a:t>
            </a:r>
            <a:r>
              <a:rPr lang="it-IT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dAff</a:t>
            </a: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-0,15), GIR (</a:t>
            </a:r>
            <a:r>
              <a:rPr lang="it-IT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dAff</a:t>
            </a: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-0,02) ed ELA (</a:t>
            </a:r>
            <a:r>
              <a:rPr lang="it-IT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dAff</a:t>
            </a: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-0,08), mentre ha ridotto quella per TAM (</a:t>
            </a:r>
            <a:r>
              <a:rPr lang="it-IT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dAff</a:t>
            </a: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0,11), IML (</a:t>
            </a:r>
            <a:r>
              <a:rPr lang="it-IT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dAff</a:t>
            </a: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0,09), FUL (</a:t>
            </a:r>
            <a:r>
              <a:rPr lang="it-IT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dAff</a:t>
            </a: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0,29), CAM (</a:t>
            </a:r>
            <a:r>
              <a:rPr lang="it-IT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dAff</a:t>
            </a: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0,19) e AMC (</a:t>
            </a:r>
            <a:r>
              <a:rPr lang="it-IT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dAff</a:t>
            </a: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0,10).</a:t>
            </a:r>
          </a:p>
        </p:txBody>
      </p:sp>
    </p:spTree>
    <p:extLst>
      <p:ext uri="{BB962C8B-B14F-4D97-AF65-F5344CB8AC3E}">
        <p14:creationId xmlns:p14="http://schemas.microsoft.com/office/powerpoint/2010/main" val="283717946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448</TotalTime>
  <Words>1201</Words>
  <Application>Microsoft Macintosh PowerPoint</Application>
  <PresentationFormat>Presentazione su schermo (16:9)</PresentationFormat>
  <Paragraphs>41</Paragraphs>
  <Slides>13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Wingdings</vt:lpstr>
      <vt:lpstr>Tema di Office</vt:lpstr>
      <vt:lpstr>Presentazione standard di PowerPoint</vt:lpstr>
      <vt:lpstr>Presentazione standard di PowerPoint</vt:lpstr>
      <vt:lpstr>MESSAGGI CHIAVE</vt:lpstr>
      <vt:lpstr>MESSAGGI CHIAVE</vt:lpstr>
      <vt:lpstr>BACKGROUND</vt:lpstr>
      <vt:lpstr>BACKGROUND</vt:lpstr>
      <vt:lpstr>BACKGROUND</vt:lpstr>
      <vt:lpstr>RISULTATI</vt:lpstr>
      <vt:lpstr>RISULTATI</vt:lpstr>
      <vt:lpstr>RISULTATI</vt:lpstr>
      <vt:lpstr>RISULTATI</vt:lpstr>
      <vt:lpstr>CONCLUSIONI E PROSPETTIVE</vt:lpstr>
      <vt:lpstr>Presentazione standard di PowerPoint</vt:lpstr>
    </vt:vector>
  </TitlesOfParts>
  <Manager/>
  <Company>Infomedica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ESMO22 | BC | CDK4/6i</dc:title>
  <dc:subject/>
  <dc:creator>Giorgio Mantovani</dc:creator>
  <cp:keywords/>
  <dc:description/>
  <cp:lastModifiedBy>Giorgio Mantovani</cp:lastModifiedBy>
  <cp:revision>249</cp:revision>
  <dcterms:created xsi:type="dcterms:W3CDTF">2019-04-12T11:26:00Z</dcterms:created>
  <dcterms:modified xsi:type="dcterms:W3CDTF">2022-12-09T14:22:39Z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1033-10.2.0.6020</vt:lpwstr>
  </property>
</Properties>
</file>